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  <p:sldMasterId id="2147483690" r:id="rId4"/>
  </p:sldMasterIdLst>
  <p:notesMasterIdLst>
    <p:notesMasterId r:id="rId1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Black" panose="00000A00000000000000" pitchFamily="2" charset="0"/>
      <p:bold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  <p:embeddedFont>
      <p:font typeface="Raleway" pitchFamily="2" charset="0"/>
      <p:regular r:id="rId22"/>
      <p:bold r:id="rId23"/>
      <p:italic r:id="rId24"/>
      <p:boldItalic r:id="rId25"/>
    </p:embeddedFont>
    <p:embeddedFont>
      <p:font typeface="Raleway ExtraBold" pitchFamily="2" charset="0"/>
      <p:bold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020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2cb8f9a0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202cb8f9a08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2cb8f9a08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02cb8f9a08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c9d7b52e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c9d7b52e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586db894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d586db894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586db894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d586db894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586db894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586db894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586db894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d586db894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586db894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d586db894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1">
  <p:cSld name="CUSTOM_2_1">
    <p:bg>
      <p:bgPr>
        <a:solidFill>
          <a:srgbClr val="21212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1509090" y="4869656"/>
            <a:ext cx="475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2"/>
          </p:nvPr>
        </p:nvSpPr>
        <p:spPr>
          <a:xfrm>
            <a:off x="0" y="4869656"/>
            <a:ext cx="1508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400"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100"/>
            </a:lvl2pPr>
            <a:lvl3pPr marL="137160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TWO_OBJECTS_WITH_TEXT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de Título">
  <p:cSld name="TITLE_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 1">
  <p:cSld name="TWO_OBJECTS_WITH_TEXT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de Título 1">
  <p:cSld name="TITLE_4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01">
  <p:cSld name="BLANK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7775" y="4254125"/>
            <a:ext cx="1509124" cy="10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911100" y="-150000"/>
            <a:ext cx="1509124" cy="10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/>
          <p:nvPr/>
        </p:nvSpPr>
        <p:spPr>
          <a:xfrm>
            <a:off x="489125" y="470525"/>
            <a:ext cx="816300" cy="81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1351350" y="430325"/>
            <a:ext cx="6787500" cy="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1"/>
          </p:nvPr>
        </p:nvSpPr>
        <p:spPr>
          <a:xfrm>
            <a:off x="874875" y="1570925"/>
            <a:ext cx="7036200" cy="30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.PreçosJumpy">
  <p:cSld name="TITLE_5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05" name="Google Shape;10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Blank+Text">
  <p:cSld name="2_Title Slide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3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2023 DNC. Todos os direitos reservados.</a:t>
            </a:r>
            <a:endParaRPr sz="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23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lang="pt-BR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355739" y="48356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3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 rotWithShape="1">
          <a:blip r:embed="rId2">
            <a:alphaModFix/>
          </a:blip>
          <a:srcRect l="61039" b="22827"/>
          <a:stretch/>
        </p:blipFill>
        <p:spPr>
          <a:xfrm>
            <a:off x="8529275" y="145850"/>
            <a:ext cx="463675" cy="45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Blank+Text 1">
  <p:cSld name="2_Title Slide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title" idx="2"/>
          </p:nvPr>
        </p:nvSpPr>
        <p:spPr>
          <a:xfrm>
            <a:off x="355739" y="48356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body" idx="1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3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 rotWithShape="1">
          <a:blip r:embed="rId2">
            <a:alphaModFix/>
          </a:blip>
          <a:srcRect l="61039" b="22827"/>
          <a:stretch/>
        </p:blipFill>
        <p:spPr>
          <a:xfrm>
            <a:off x="8529275" y="145850"/>
            <a:ext cx="463675" cy="45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.PreçosJumpy 1">
  <p:cSld name="TITLE_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9.Fim">
  <p:cSld name="Title Slide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 txBox="1"/>
          <p:nvPr/>
        </p:nvSpPr>
        <p:spPr>
          <a:xfrm>
            <a:off x="-167554" y="4537425"/>
            <a:ext cx="91440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50" tIns="25700" rIns="5145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pt-BR" sz="7900" b="0" i="0" u="none" strike="noStrike" cap="non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Obrigad</a:t>
            </a:r>
            <a:r>
              <a:rPr lang="pt-BR" sz="7900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</a:t>
            </a:r>
            <a:r>
              <a:rPr lang="pt-BR" sz="7900" b="0" i="0" u="none" strike="noStrike" cap="non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</a:t>
            </a:r>
            <a:endParaRPr sz="7900" b="0" i="0" u="none" strike="noStrike" cap="none">
              <a:solidFill>
                <a:srgbClr val="EFEBE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1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1">
  <p:cSld name="CUSTOM_2_1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>
            <a:spLocks noGrp="1"/>
          </p:cNvSpPr>
          <p:nvPr>
            <p:ph type="ctrTitle"/>
          </p:nvPr>
        </p:nvSpPr>
        <p:spPr>
          <a:xfrm>
            <a:off x="623402" y="1168775"/>
            <a:ext cx="6498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1"/>
          </p:nvPr>
        </p:nvSpPr>
        <p:spPr>
          <a:xfrm>
            <a:off x="623400" y="3182125"/>
            <a:ext cx="49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C6CAC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>
            <a:spLocks noGrp="1"/>
          </p:cNvSpPr>
          <p:nvPr>
            <p:ph type="ctrTitle"/>
          </p:nvPr>
        </p:nvSpPr>
        <p:spPr>
          <a:xfrm>
            <a:off x="899400" y="1541163"/>
            <a:ext cx="7345200" cy="13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subTitle" idx="1"/>
          </p:nvPr>
        </p:nvSpPr>
        <p:spPr>
          <a:xfrm>
            <a:off x="2089650" y="2809738"/>
            <a:ext cx="49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C6CAC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224" y="4401426"/>
            <a:ext cx="973553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title"/>
          </p:nvPr>
        </p:nvSpPr>
        <p:spPr>
          <a:xfrm>
            <a:off x="1163400" y="2150850"/>
            <a:ext cx="68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189733" y="43521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0" name="Google Shape;160;p3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8" name="Google Shape;168;p37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1" name="Google Shape;171;p38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A3C7D"/>
              </a:solidFill>
            </a:endParaRPr>
          </a:p>
        </p:txBody>
      </p:sp>
      <p:sp>
        <p:nvSpPr>
          <p:cNvPr id="174" name="Google Shape;174;p3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5" name="Google Shape;175;p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6" name="Google Shape;176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9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80" name="Google Shape;180;p40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4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41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2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erramento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>
            <a:spLocks noGrp="1"/>
          </p:cNvSpPr>
          <p:nvPr>
            <p:ph type="title"/>
          </p:nvPr>
        </p:nvSpPr>
        <p:spPr>
          <a:xfrm>
            <a:off x="-74400" y="3897850"/>
            <a:ext cx="8520600" cy="15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aleway ExtraBold"/>
              <a:buNone/>
              <a:defRPr sz="38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t" anchorCtr="0">
            <a:normAutofit/>
          </a:bodyPr>
          <a:lstStyle>
            <a:lvl1pPr marL="457200" marR="0" lvl="0" indent="-3873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Char char="•"/>
              <a:defRPr sz="2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sz="1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sz="1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A3C7D"/>
              </a:buClr>
              <a:buSzPts val="2800"/>
              <a:buFont typeface="Montserrat"/>
              <a:buNone/>
              <a:defRPr sz="2800" b="1">
                <a:solidFill>
                  <a:srgbClr val="0A3C7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CACE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4"/>
          <p:cNvSpPr txBox="1"/>
          <p:nvPr/>
        </p:nvSpPr>
        <p:spPr>
          <a:xfrm>
            <a:off x="684225" y="2884100"/>
            <a:ext cx="6230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Gere planos de ação a partir de análises com SQL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44"/>
          <p:cNvSpPr/>
          <p:nvPr/>
        </p:nvSpPr>
        <p:spPr>
          <a:xfrm>
            <a:off x="684225" y="2378200"/>
            <a:ext cx="1652700" cy="447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C70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FEBE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DESAFIO</a:t>
            </a:r>
            <a:endParaRPr sz="2000">
              <a:solidFill>
                <a:srgbClr val="EFEBE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95" name="Google Shape;1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9425" y="-45600"/>
            <a:ext cx="1837900" cy="17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4"/>
          <p:cNvPicPr preferRelativeResize="0"/>
          <p:nvPr/>
        </p:nvPicPr>
        <p:blipFill rotWithShape="1">
          <a:blip r:embed="rId5">
            <a:alphaModFix/>
          </a:blip>
          <a:srcRect l="-15110" t="-20850" r="15110" b="20850"/>
          <a:stretch/>
        </p:blipFill>
        <p:spPr>
          <a:xfrm>
            <a:off x="5478100" y="2653450"/>
            <a:ext cx="3856097" cy="257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5"/>
          <p:cNvSpPr/>
          <p:nvPr/>
        </p:nvSpPr>
        <p:spPr>
          <a:xfrm>
            <a:off x="-1510125" y="0"/>
            <a:ext cx="6057300" cy="5143500"/>
          </a:xfrm>
          <a:prstGeom prst="roundRect">
            <a:avLst>
              <a:gd name="adj" fmla="val 16667"/>
            </a:avLst>
          </a:prstGeom>
          <a:solidFill>
            <a:srgbClr val="0740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45"/>
          <p:cNvSpPr txBox="1"/>
          <p:nvPr/>
        </p:nvSpPr>
        <p:spPr>
          <a:xfrm>
            <a:off x="4849150" y="1752800"/>
            <a:ext cx="3767400" cy="21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47450" rIns="47450" bIns="474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>
                <a:solidFill>
                  <a:srgbClr val="07407A"/>
                </a:solidFill>
                <a:latin typeface="Montserrat"/>
                <a:ea typeface="Montserrat"/>
                <a:cs typeface="Montserrat"/>
                <a:sym typeface="Montserrat"/>
              </a:rPr>
              <a:t>Duplique este arquivo, responda e o submeta na plataforma</a:t>
            </a:r>
            <a:endParaRPr sz="2600" b="1">
              <a:solidFill>
                <a:srgbClr val="0740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37750" y="-1181775"/>
            <a:ext cx="3209775" cy="32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5"/>
          <p:cNvSpPr txBox="1"/>
          <p:nvPr/>
        </p:nvSpPr>
        <p:spPr>
          <a:xfrm>
            <a:off x="684225" y="1927350"/>
            <a:ext cx="3767400" cy="12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47450" rIns="47450" bIns="47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4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RESPOSTAS</a:t>
            </a:r>
            <a:endParaRPr sz="25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45"/>
          <p:cNvSpPr txBox="1"/>
          <p:nvPr/>
        </p:nvSpPr>
        <p:spPr>
          <a:xfrm>
            <a:off x="5232850" y="38546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>
            <a:spLocks noGrp="1"/>
          </p:cNvSpPr>
          <p:nvPr>
            <p:ph type="title" idx="4294967295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Dashboard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13" name="Google Shape;2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6"/>
          <p:cNvSpPr/>
          <p:nvPr/>
        </p:nvSpPr>
        <p:spPr>
          <a:xfrm rot="5400000" flipH="1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290925" tIns="290925" rIns="290925" bIns="29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6"/>
          <p:cNvSpPr/>
          <p:nvPr/>
        </p:nvSpPr>
        <p:spPr>
          <a:xfrm>
            <a:off x="661200" y="1344400"/>
            <a:ext cx="7821600" cy="3264000"/>
          </a:xfrm>
          <a:prstGeom prst="roundRect">
            <a:avLst>
              <a:gd name="adj" fmla="val 6905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6" name="Google Shape;216;p46"/>
          <p:cNvSpPr txBox="1"/>
          <p:nvPr/>
        </p:nvSpPr>
        <p:spPr>
          <a:xfrm>
            <a:off x="-1635000" y="623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A3C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46"/>
          <p:cNvSpPr txBox="1"/>
          <p:nvPr/>
        </p:nvSpPr>
        <p:spPr>
          <a:xfrm>
            <a:off x="3072000" y="8912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Insira o print do dashboard aqui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AD1A06-5BEE-A1BF-1974-847D6A225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00" y="1384537"/>
            <a:ext cx="7821600" cy="31837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7"/>
          <p:cNvSpPr txBox="1">
            <a:spLocks noGrp="1"/>
          </p:cNvSpPr>
          <p:nvPr>
            <p:ph type="title" idx="4294967295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1 - PIZZA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23" name="Google Shape;2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7"/>
          <p:cNvSpPr/>
          <p:nvPr/>
        </p:nvSpPr>
        <p:spPr>
          <a:xfrm rot="5400000" flipH="1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290925" tIns="290925" rIns="290925" bIns="29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7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name="adj" fmla="val 8488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p47"/>
          <p:cNvSpPr txBox="1"/>
          <p:nvPr/>
        </p:nvSpPr>
        <p:spPr>
          <a:xfrm>
            <a:off x="0" y="1130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Insira o gráfico de Pizza Aqui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47"/>
          <p:cNvSpPr/>
          <p:nvPr/>
        </p:nvSpPr>
        <p:spPr>
          <a:xfrm>
            <a:off x="2915400" y="1515350"/>
            <a:ext cx="5570400" cy="30441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Raleway"/>
                <a:ea typeface="Raleway"/>
                <a:cs typeface="Raleway"/>
                <a:sym typeface="Raleway"/>
              </a:rPr>
              <a:t>Select 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   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	gender, count (*) as 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quantidade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Raleway"/>
                <a:ea typeface="Raleway"/>
                <a:cs typeface="Raleway"/>
                <a:sym typeface="Raleway"/>
              </a:rPr>
              <a:t>from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leads_basic_details</a:t>
            </a:r>
            <a:endParaRPr lang="en-US" sz="1200" i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Raleway"/>
                <a:ea typeface="Raleway"/>
                <a:cs typeface="Raleway"/>
                <a:sym typeface="Raleway"/>
              </a:rPr>
              <a:t>group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 by gender</a:t>
            </a:r>
            <a:endParaRPr sz="1200" b="1" i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47"/>
          <p:cNvSpPr txBox="1"/>
          <p:nvPr/>
        </p:nvSpPr>
        <p:spPr>
          <a:xfrm>
            <a:off x="2936550" y="853625"/>
            <a:ext cx="552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Copie e cole abaixo a SQL utilizada no desafio, com tamanho de</a:t>
            </a:r>
            <a:r>
              <a:rPr lang="pt-BR" sz="1300" b="1" i="1">
                <a:latin typeface="Raleway"/>
                <a:ea typeface="Raleway"/>
                <a:cs typeface="Raleway"/>
                <a:sym typeface="Raleway"/>
              </a:rPr>
              <a:t> fonte 12.</a:t>
            </a: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 Utilizar somente 1 slide por item.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19092C8-F823-33F5-0F36-541318780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10" y="1583525"/>
            <a:ext cx="2166130" cy="2129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8"/>
          <p:cNvSpPr txBox="1">
            <a:spLocks noGrp="1"/>
          </p:cNvSpPr>
          <p:nvPr>
            <p:ph type="title" idx="4294967295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2 - CARTÃO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34" name="Google Shape;2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8"/>
          <p:cNvSpPr/>
          <p:nvPr/>
        </p:nvSpPr>
        <p:spPr>
          <a:xfrm rot="5400000" flipH="1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290925" tIns="290925" rIns="290925" bIns="29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8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name="adj" fmla="val 7865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7" name="Google Shape;237;p48"/>
          <p:cNvSpPr txBox="1"/>
          <p:nvPr/>
        </p:nvSpPr>
        <p:spPr>
          <a:xfrm>
            <a:off x="0" y="1130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Insira o gráfico de Cartão Aqui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48"/>
          <p:cNvSpPr/>
          <p:nvPr/>
        </p:nvSpPr>
        <p:spPr>
          <a:xfrm>
            <a:off x="2915400" y="1515350"/>
            <a:ext cx="5570400" cy="30441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Raleway"/>
                <a:ea typeface="Raleway"/>
                <a:cs typeface="Raleway"/>
                <a:sym typeface="Raleway"/>
              </a:rPr>
              <a:t>Select 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	round(avg(age),0) as 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Média_da_idade</a:t>
            </a:r>
            <a:endParaRPr lang="en-US" sz="1200" i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Raleway"/>
                <a:ea typeface="Raleway"/>
                <a:cs typeface="Raleway"/>
                <a:sym typeface="Raleway"/>
              </a:rPr>
              <a:t>from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leads_basic_details</a:t>
            </a:r>
            <a:endParaRPr sz="1200" b="1" i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9" name="Google Shape;239;p48"/>
          <p:cNvSpPr txBox="1"/>
          <p:nvPr/>
        </p:nvSpPr>
        <p:spPr>
          <a:xfrm>
            <a:off x="2936550" y="853625"/>
            <a:ext cx="552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Copie e cole abaixo a SQL utilizada no desafio, com tamanho de </a:t>
            </a:r>
            <a:r>
              <a:rPr lang="pt-BR" sz="1300" b="1" i="1">
                <a:latin typeface="Raleway"/>
                <a:ea typeface="Raleway"/>
                <a:cs typeface="Raleway"/>
                <a:sym typeface="Raleway"/>
              </a:rPr>
              <a:t>fonte 12</a:t>
            </a: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. Utilizar somente 1 slide por item.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EB0643-1FCA-51F8-6262-A189A9181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25" y="2016735"/>
            <a:ext cx="2144685" cy="11100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9"/>
          <p:cNvSpPr txBox="1">
            <a:spLocks noGrp="1"/>
          </p:cNvSpPr>
          <p:nvPr>
            <p:ph type="title" idx="4294967295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3 - BARRAS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45" name="Google Shape;2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9"/>
          <p:cNvSpPr/>
          <p:nvPr/>
        </p:nvSpPr>
        <p:spPr>
          <a:xfrm rot="5400000" flipH="1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290925" tIns="290925" rIns="290925" bIns="29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9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name="adj" fmla="val 5996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8" name="Google Shape;248;p49"/>
          <p:cNvSpPr txBox="1"/>
          <p:nvPr/>
        </p:nvSpPr>
        <p:spPr>
          <a:xfrm>
            <a:off x="0" y="1130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Insira o gráfico de Barras Aqui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9" name="Google Shape;249;p49"/>
          <p:cNvSpPr/>
          <p:nvPr/>
        </p:nvSpPr>
        <p:spPr>
          <a:xfrm>
            <a:off x="2915400" y="1515350"/>
            <a:ext cx="5570400" cy="30441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Raleway"/>
                <a:ea typeface="Raleway"/>
                <a:cs typeface="Raleway"/>
                <a:sym typeface="Raleway"/>
              </a:rPr>
              <a:t>select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current_education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, count(*) as 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Quatidade</a:t>
            </a:r>
            <a:endParaRPr lang="en-US" sz="1200" i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Raleway"/>
                <a:ea typeface="Raleway"/>
                <a:cs typeface="Raleway"/>
                <a:sym typeface="Raleway"/>
              </a:rPr>
              <a:t>from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leads_basic_details</a:t>
            </a:r>
            <a:endParaRPr lang="en-US" sz="1200" i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Raleway"/>
                <a:ea typeface="Raleway"/>
                <a:cs typeface="Raleway"/>
                <a:sym typeface="Raleway"/>
              </a:rPr>
              <a:t>group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 by 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current_education</a:t>
            </a:r>
            <a:endParaRPr lang="en-US" sz="1200" i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Raleway"/>
                <a:ea typeface="Raleway"/>
                <a:cs typeface="Raleway"/>
                <a:sym typeface="Raleway"/>
              </a:rPr>
              <a:t>order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 by 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Quatidade</a:t>
            </a:r>
            <a:endParaRPr sz="1200" b="1" i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p49"/>
          <p:cNvSpPr txBox="1"/>
          <p:nvPr/>
        </p:nvSpPr>
        <p:spPr>
          <a:xfrm>
            <a:off x="2936550" y="853625"/>
            <a:ext cx="552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Copie e cole abaixo a SQL utilizada no desafio, com tamanho de </a:t>
            </a:r>
            <a:r>
              <a:rPr lang="pt-BR" sz="1300" b="1" i="1">
                <a:latin typeface="Raleway"/>
                <a:ea typeface="Raleway"/>
                <a:cs typeface="Raleway"/>
                <a:sym typeface="Raleway"/>
              </a:rPr>
              <a:t>fonte 12.</a:t>
            </a: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 Utilizar somente 1 slide por item.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C23C2D-FC89-324D-1880-B02C8CAB3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38" y="1550208"/>
            <a:ext cx="2615818" cy="20779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0"/>
          <p:cNvSpPr txBox="1">
            <a:spLocks noGrp="1"/>
          </p:cNvSpPr>
          <p:nvPr>
            <p:ph type="title" idx="4294967295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4 - TABELA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56" name="Google Shape;2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0"/>
          <p:cNvSpPr/>
          <p:nvPr/>
        </p:nvSpPr>
        <p:spPr>
          <a:xfrm rot="5400000" flipH="1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290925" tIns="290925" rIns="290925" bIns="29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0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name="adj" fmla="val 4749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9" name="Google Shape;259;p50"/>
          <p:cNvSpPr txBox="1"/>
          <p:nvPr/>
        </p:nvSpPr>
        <p:spPr>
          <a:xfrm>
            <a:off x="0" y="1130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Insira a tabela Aqui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0" name="Google Shape;260;p50"/>
          <p:cNvSpPr/>
          <p:nvPr/>
        </p:nvSpPr>
        <p:spPr>
          <a:xfrm>
            <a:off x="2915400" y="1515350"/>
            <a:ext cx="5570400" cy="30441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Raleway"/>
                <a:ea typeface="Raleway"/>
                <a:cs typeface="Raleway"/>
                <a:sym typeface="Raleway"/>
              </a:rPr>
              <a:t>select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	language, Avg(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watched_percentage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) as 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Media_Porcentagem</a:t>
            </a:r>
            <a:endParaRPr lang="en-US" sz="1200" i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Raleway"/>
                <a:ea typeface="Raleway"/>
                <a:cs typeface="Raleway"/>
                <a:sym typeface="Raleway"/>
              </a:rPr>
              <a:t>from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leads_demo_watched_details</a:t>
            </a:r>
            <a:endParaRPr lang="en-US" sz="1200" i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Raleway"/>
                <a:ea typeface="Raleway"/>
                <a:cs typeface="Raleway"/>
                <a:sym typeface="Raleway"/>
              </a:rPr>
              <a:t>where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watched_percentage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 &gt; 0.5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latin typeface="Raleway"/>
                <a:ea typeface="Raleway"/>
                <a:cs typeface="Raleway"/>
                <a:sym typeface="Raleway"/>
              </a:rPr>
              <a:t>group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 by language</a:t>
            </a:r>
            <a:endParaRPr sz="1200" b="1" i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1" name="Google Shape;261;p50"/>
          <p:cNvSpPr txBox="1"/>
          <p:nvPr/>
        </p:nvSpPr>
        <p:spPr>
          <a:xfrm>
            <a:off x="2936550" y="853625"/>
            <a:ext cx="552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Copie e cole abaixo a SQL utilizada no desafio, com tamanho de </a:t>
            </a:r>
            <a:r>
              <a:rPr lang="pt-BR" sz="1300" b="1" i="1">
                <a:latin typeface="Raleway"/>
                <a:ea typeface="Raleway"/>
                <a:cs typeface="Raleway"/>
                <a:sym typeface="Raleway"/>
              </a:rPr>
              <a:t>fonte 12</a:t>
            </a: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. Utilizar somente 1 slide por item.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318CB3-064E-5208-1240-1CD2005F3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00" y="1734189"/>
            <a:ext cx="2483549" cy="16751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1"/>
          <p:cNvSpPr txBox="1">
            <a:spLocks noGrp="1"/>
          </p:cNvSpPr>
          <p:nvPr>
            <p:ph type="title" idx="4294967295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5 - LINHAS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67" name="Google Shape;2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1"/>
          <p:cNvSpPr/>
          <p:nvPr/>
        </p:nvSpPr>
        <p:spPr>
          <a:xfrm rot="5400000" flipH="1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290925" tIns="290925" rIns="290925" bIns="29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1"/>
          <p:cNvSpPr/>
          <p:nvPr/>
        </p:nvSpPr>
        <p:spPr>
          <a:xfrm>
            <a:off x="281450" y="1062275"/>
            <a:ext cx="8021400" cy="1578600"/>
          </a:xfrm>
          <a:prstGeom prst="roundRect">
            <a:avLst>
              <a:gd name="adj" fmla="val 6686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0" name="Google Shape;270;p51"/>
          <p:cNvSpPr txBox="1"/>
          <p:nvPr/>
        </p:nvSpPr>
        <p:spPr>
          <a:xfrm>
            <a:off x="2096800" y="643475"/>
            <a:ext cx="7746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Insira o gráfico aqui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1" name="Google Shape;271;p51"/>
          <p:cNvSpPr/>
          <p:nvPr/>
        </p:nvSpPr>
        <p:spPr>
          <a:xfrm>
            <a:off x="281450" y="3088925"/>
            <a:ext cx="8204400" cy="1632544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 dirty="0" err="1">
                <a:latin typeface="Raleway"/>
                <a:ea typeface="Raleway"/>
                <a:cs typeface="Raleway"/>
                <a:sym typeface="Raleway"/>
              </a:rPr>
              <a:t>with</a:t>
            </a: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BR" sz="1200" i="1" dirty="0" err="1">
                <a:latin typeface="Raleway"/>
                <a:ea typeface="Raleway"/>
                <a:cs typeface="Raleway"/>
                <a:sym typeface="Raleway"/>
              </a:rPr>
              <a:t>ligacoes</a:t>
            </a: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(    </a:t>
            </a:r>
            <a:r>
              <a:rPr lang="pt-BR" sz="1200" i="1" dirty="0" err="1">
                <a:latin typeface="Raleway"/>
                <a:ea typeface="Raleway"/>
                <a:cs typeface="Raleway"/>
                <a:sym typeface="Raleway"/>
              </a:rPr>
              <a:t>select</a:t>
            </a: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        </a:t>
            </a:r>
            <a:r>
              <a:rPr lang="pt-BR" sz="1200" i="1" dirty="0" err="1">
                <a:latin typeface="Raleway"/>
                <a:ea typeface="Raleway"/>
                <a:cs typeface="Raleway"/>
                <a:sym typeface="Raleway"/>
              </a:rPr>
              <a:t>lead_id</a:t>
            </a: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,        </a:t>
            </a:r>
            <a:r>
              <a:rPr lang="pt-BR" sz="1200" i="1" dirty="0" err="1">
                <a:latin typeface="Raleway"/>
                <a:ea typeface="Raleway"/>
                <a:cs typeface="Raleway"/>
                <a:sym typeface="Raleway"/>
              </a:rPr>
              <a:t>call_done_date</a:t>
            </a: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 as data  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BR" sz="1200" i="1" dirty="0" err="1">
                <a:latin typeface="Raleway"/>
                <a:ea typeface="Raleway"/>
                <a:cs typeface="Raleway"/>
                <a:sym typeface="Raleway"/>
              </a:rPr>
              <a:t>from</a:t>
            </a: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    </a:t>
            </a:r>
            <a:r>
              <a:rPr lang="pt-BR" sz="1200" i="1" dirty="0" err="1">
                <a:latin typeface="Raleway"/>
                <a:ea typeface="Raleway"/>
                <a:cs typeface="Raleway"/>
                <a:sym typeface="Raleway"/>
              </a:rPr>
              <a:t>leads_interaction_details</a:t>
            </a: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detalhes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(    </a:t>
            </a:r>
            <a:r>
              <a:rPr lang="pt-BR" sz="1200" i="1" dirty="0" err="1">
                <a:latin typeface="Raleway"/>
                <a:ea typeface="Raleway"/>
                <a:cs typeface="Raleway"/>
                <a:sym typeface="Raleway"/>
              </a:rPr>
              <a:t>select</a:t>
            </a: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         </a:t>
            </a:r>
            <a:r>
              <a:rPr lang="pt-BR" sz="1200" i="1" dirty="0" err="1">
                <a:latin typeface="Raleway"/>
                <a:ea typeface="Raleway"/>
                <a:cs typeface="Raleway"/>
                <a:sym typeface="Raleway"/>
              </a:rPr>
              <a:t>lead_id</a:t>
            </a: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,        </a:t>
            </a:r>
            <a:r>
              <a:rPr lang="pt-BR" sz="1200" i="1" dirty="0" err="1">
                <a:latin typeface="Raleway"/>
                <a:ea typeface="Raleway"/>
                <a:cs typeface="Raleway"/>
                <a:sym typeface="Raleway"/>
              </a:rPr>
              <a:t>lead_gen_source</a:t>
            </a: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 as origem   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 dirty="0" err="1">
                <a:latin typeface="Raleway"/>
                <a:ea typeface="Raleway"/>
                <a:cs typeface="Raleway"/>
                <a:sym typeface="Raleway"/>
              </a:rPr>
              <a:t>from</a:t>
            </a: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    </a:t>
            </a:r>
            <a:r>
              <a:rPr lang="pt-BR" sz="1200" i="1" dirty="0" err="1">
                <a:latin typeface="Raleway"/>
                <a:ea typeface="Raleway"/>
                <a:cs typeface="Raleway"/>
                <a:sym typeface="Raleway"/>
              </a:rPr>
              <a:t>leads_basic_details</a:t>
            </a:r>
            <a:r>
              <a:rPr lang="pt-BR" sz="1200" i="1">
                <a:latin typeface="Raleway"/>
                <a:ea typeface="Raleway"/>
                <a:cs typeface="Raleway"/>
                <a:sym typeface="Raleway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>
                <a:latin typeface="Raleway"/>
                <a:ea typeface="Raleway"/>
                <a:cs typeface="Raleway"/>
                <a:sym typeface="Raleway"/>
              </a:rPr>
              <a:t>select</a:t>
            </a: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     </a:t>
            </a:r>
            <a:r>
              <a:rPr lang="pt-BR" sz="1200" i="1" dirty="0" err="1">
                <a:latin typeface="Raleway"/>
                <a:ea typeface="Raleway"/>
                <a:cs typeface="Raleway"/>
                <a:sym typeface="Raleway"/>
              </a:rPr>
              <a:t>count</a:t>
            </a: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 (</a:t>
            </a:r>
            <a:r>
              <a:rPr lang="pt-BR" sz="1200" i="1" dirty="0" err="1">
                <a:latin typeface="Raleway"/>
                <a:ea typeface="Raleway"/>
                <a:cs typeface="Raleway"/>
                <a:sym typeface="Raleway"/>
              </a:rPr>
              <a:t>detalhes.lead_id</a:t>
            </a: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),    data,    </a:t>
            </a:r>
            <a:r>
              <a:rPr lang="pt-BR" sz="1200" i="1" dirty="0" err="1">
                <a:latin typeface="Raleway"/>
                <a:ea typeface="Raleway"/>
                <a:cs typeface="Raleway"/>
                <a:sym typeface="Raleway"/>
              </a:rPr>
              <a:t>origemfrom</a:t>
            </a: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    </a:t>
            </a:r>
            <a:r>
              <a:rPr lang="pt-BR" sz="1200" i="1" dirty="0" err="1">
                <a:latin typeface="Raleway"/>
                <a:ea typeface="Raleway"/>
                <a:cs typeface="Raleway"/>
                <a:sym typeface="Raleway"/>
              </a:rPr>
              <a:t>ligacoesleft</a:t>
            </a: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BR" sz="1200" i="1" dirty="0" err="1">
                <a:latin typeface="Raleway"/>
                <a:ea typeface="Raleway"/>
                <a:cs typeface="Raleway"/>
                <a:sym typeface="Raleway"/>
              </a:rPr>
              <a:t>join</a:t>
            </a: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 detalhes </a:t>
            </a:r>
            <a:r>
              <a:rPr lang="pt-BR" sz="1200" i="1" dirty="0" err="1">
                <a:latin typeface="Raleway"/>
                <a:ea typeface="Raleway"/>
                <a:cs typeface="Raleway"/>
                <a:sym typeface="Raleway"/>
              </a:rPr>
              <a:t>on</a:t>
            </a: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BR" sz="1200" i="1" dirty="0" err="1">
                <a:latin typeface="Raleway"/>
                <a:ea typeface="Raleway"/>
                <a:cs typeface="Raleway"/>
                <a:sym typeface="Raleway"/>
              </a:rPr>
              <a:t>ligacoes.lead_id</a:t>
            </a: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 = </a:t>
            </a:r>
            <a:r>
              <a:rPr lang="pt-BR" sz="1200" i="1" dirty="0" err="1">
                <a:latin typeface="Raleway"/>
                <a:ea typeface="Raleway"/>
                <a:cs typeface="Raleway"/>
                <a:sym typeface="Raleway"/>
              </a:rPr>
              <a:t>detalhes.lead_id</a:t>
            </a:r>
            <a:endParaRPr lang="pt-BR" sz="1200" i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 dirty="0" err="1">
                <a:latin typeface="Raleway"/>
                <a:ea typeface="Raleway"/>
                <a:cs typeface="Raleway"/>
                <a:sym typeface="Raleway"/>
              </a:rPr>
              <a:t>group</a:t>
            </a: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BR" sz="1200" i="1" dirty="0" err="1">
                <a:latin typeface="Raleway"/>
                <a:ea typeface="Raleway"/>
                <a:cs typeface="Raleway"/>
                <a:sym typeface="Raleway"/>
              </a:rPr>
              <a:t>by</a:t>
            </a:r>
            <a:r>
              <a:rPr lang="pt-BR" sz="1200" i="1" dirty="0">
                <a:latin typeface="Raleway"/>
                <a:ea typeface="Raleway"/>
                <a:cs typeface="Raleway"/>
                <a:sym typeface="Raleway"/>
              </a:rPr>
              <a:t> origem, data</a:t>
            </a:r>
            <a:endParaRPr sz="1200" b="1" i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2" name="Google Shape;272;p51"/>
          <p:cNvSpPr txBox="1"/>
          <p:nvPr/>
        </p:nvSpPr>
        <p:spPr>
          <a:xfrm>
            <a:off x="281450" y="2672425"/>
            <a:ext cx="820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Copie e cole abaixo a SQL utilizada no desafio, com tamanho de fonte 12. Utilizar somente 1 slide por item.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E24C0B-2DE0-8CEC-EFB7-3BF4A91C5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1" y="1139675"/>
            <a:ext cx="7829607" cy="1331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41BC1"/>
      </a:accent1>
      <a:accent2>
        <a:srgbClr val="212121"/>
      </a:accent2>
      <a:accent3>
        <a:srgbClr val="78909C"/>
      </a:accent3>
      <a:accent4>
        <a:srgbClr val="B4B4B4"/>
      </a:accent4>
      <a:accent5>
        <a:srgbClr val="838383"/>
      </a:accent5>
      <a:accent6>
        <a:srgbClr val="5A5A5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Oficial Slides DNC 2022">
  <a:themeElements>
    <a:clrScheme name="Office">
      <a:dk1>
        <a:srgbClr val="303030"/>
      </a:dk1>
      <a:lt1>
        <a:srgbClr val="EFEBE4"/>
      </a:lt1>
      <a:dk2>
        <a:srgbClr val="303030"/>
      </a:dk2>
      <a:lt2>
        <a:srgbClr val="EFEBE4"/>
      </a:lt2>
      <a:accent1>
        <a:srgbClr val="0C70F2"/>
      </a:accent1>
      <a:accent2>
        <a:srgbClr val="00D7EE"/>
      </a:accent2>
      <a:accent3>
        <a:srgbClr val="00ABFF"/>
      </a:accent3>
      <a:accent4>
        <a:srgbClr val="FFC000"/>
      </a:accent4>
      <a:accent5>
        <a:srgbClr val="FF8D00"/>
      </a:accent5>
      <a:accent6>
        <a:srgbClr val="70AD47"/>
      </a:accent6>
      <a:hlink>
        <a:srgbClr val="0C70F2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NC 2024">
  <a:themeElements>
    <a:clrScheme name="Simple Light">
      <a:dk1>
        <a:srgbClr val="1D1D1D"/>
      </a:dk1>
      <a:lt1>
        <a:srgbClr val="FFFFFF"/>
      </a:lt1>
      <a:dk2>
        <a:srgbClr val="3D3D3D"/>
      </a:dk2>
      <a:lt2>
        <a:srgbClr val="C6CACE"/>
      </a:lt2>
      <a:accent1>
        <a:srgbClr val="0C70F2"/>
      </a:accent1>
      <a:accent2>
        <a:srgbClr val="0A3C7D"/>
      </a:accent2>
      <a:accent3>
        <a:srgbClr val="0E1D42"/>
      </a:accent3>
      <a:accent4>
        <a:srgbClr val="0C152A"/>
      </a:accent4>
      <a:accent5>
        <a:srgbClr val="00ABFF"/>
      </a:accent5>
      <a:accent6>
        <a:srgbClr val="3D3D3D"/>
      </a:accent6>
      <a:hlink>
        <a:srgbClr val="0C70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362</Words>
  <Application>Microsoft Office PowerPoint</Application>
  <PresentationFormat>Apresentação na tela (16:9)</PresentationFormat>
  <Paragraphs>46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8</vt:i4>
      </vt:variant>
    </vt:vector>
  </HeadingPairs>
  <TitlesOfParts>
    <vt:vector size="20" baseType="lpstr">
      <vt:lpstr>Roboto</vt:lpstr>
      <vt:lpstr>Montserrat ExtraBold</vt:lpstr>
      <vt:lpstr>Raleway ExtraBold</vt:lpstr>
      <vt:lpstr>Raleway</vt:lpstr>
      <vt:lpstr>Montserrat</vt:lpstr>
      <vt:lpstr>Calibri</vt:lpstr>
      <vt:lpstr>Arial</vt:lpstr>
      <vt:lpstr>Montserrat Black</vt:lpstr>
      <vt:lpstr>Simple Light</vt:lpstr>
      <vt:lpstr>Simple Light</vt:lpstr>
      <vt:lpstr>Tema Oficial Slides DNC 2022</vt:lpstr>
      <vt:lpstr>DNC 2024</vt:lpstr>
      <vt:lpstr>Apresentação do PowerPoint</vt:lpstr>
      <vt:lpstr>Apresentação do PowerPoint</vt:lpstr>
      <vt:lpstr>Dashboard</vt:lpstr>
      <vt:lpstr>Gráfico 1 - PIZZA</vt:lpstr>
      <vt:lpstr>Gráfico 2 - CARTÃO</vt:lpstr>
      <vt:lpstr>Gráfico 3 - BARRAS</vt:lpstr>
      <vt:lpstr>Gráfico 4 - TABELA</vt:lpstr>
      <vt:lpstr>Gráfico 5 - LINHAS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jeffe</dc:creator>
  <cp:lastModifiedBy>jefferson_260114@outlook.com</cp:lastModifiedBy>
  <cp:revision>2</cp:revision>
  <dcterms:modified xsi:type="dcterms:W3CDTF">2025-01-09T19:23:16Z</dcterms:modified>
</cp:coreProperties>
</file>